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8" r:id="rId6"/>
  </p:sldMasterIdLst>
  <p:notesMasterIdLst>
    <p:notesMasterId r:id="rId24"/>
  </p:notesMasterIdLst>
  <p:sldIdLst>
    <p:sldId id="257" r:id="rId7"/>
    <p:sldId id="273" r:id="rId8"/>
    <p:sldId id="289" r:id="rId9"/>
    <p:sldId id="329" r:id="rId10"/>
    <p:sldId id="330" r:id="rId11"/>
    <p:sldId id="331" r:id="rId12"/>
    <p:sldId id="332" r:id="rId13"/>
    <p:sldId id="333" r:id="rId14"/>
    <p:sldId id="334" r:id="rId15"/>
    <p:sldId id="340" r:id="rId16"/>
    <p:sldId id="335" r:id="rId17"/>
    <p:sldId id="336" r:id="rId18"/>
    <p:sldId id="337" r:id="rId19"/>
    <p:sldId id="338" r:id="rId20"/>
    <p:sldId id="339" r:id="rId21"/>
    <p:sldId id="328" r:id="rId22"/>
    <p:sldId id="341" r:id="rId2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2BFEF4-B8C4-8B4E-8B6F-8EAF181F8396}" v="8" dt="2025-03-24T15:54:50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292"/>
    <p:restoredTop sz="94684"/>
  </p:normalViewPr>
  <p:slideViewPr>
    <p:cSldViewPr snapToGrid="0" showGuides="1">
      <p:cViewPr varScale="1">
        <p:scale>
          <a:sx n="149" d="100"/>
          <a:sy n="149" d="100"/>
        </p:scale>
        <p:origin x="1688" y="4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bke Mentrop" userId="a5fd0953-9758-4754-b4a9-626fc4b84425" providerId="ADAL" clId="{1E2BFEF4-B8C4-8B4E-8B6F-8EAF181F8396}"/>
    <pc:docChg chg="modSld">
      <pc:chgData name="Lobke Mentrop" userId="a5fd0953-9758-4754-b4a9-626fc4b84425" providerId="ADAL" clId="{1E2BFEF4-B8C4-8B4E-8B6F-8EAF181F8396}" dt="2025-03-24T15:54:50.307" v="7" actId="20577"/>
      <pc:docMkLst>
        <pc:docMk/>
      </pc:docMkLst>
      <pc:sldChg chg="modSp">
        <pc:chgData name="Lobke Mentrop" userId="a5fd0953-9758-4754-b4a9-626fc4b84425" providerId="ADAL" clId="{1E2BFEF4-B8C4-8B4E-8B6F-8EAF181F8396}" dt="2025-03-24T15:51:30.515" v="4" actId="20577"/>
        <pc:sldMkLst>
          <pc:docMk/>
          <pc:sldMk cId="3978589291" sldId="331"/>
        </pc:sldMkLst>
        <pc:spChg chg="mod">
          <ac:chgData name="Lobke Mentrop" userId="a5fd0953-9758-4754-b4a9-626fc4b84425" providerId="ADAL" clId="{1E2BFEF4-B8C4-8B4E-8B6F-8EAF181F8396}" dt="2025-03-24T15:51:30.515" v="4" actId="20577"/>
          <ac:spMkLst>
            <pc:docMk/>
            <pc:sldMk cId="3978589291" sldId="331"/>
            <ac:spMk id="14" creationId="{D0E7026D-6E37-DF61-6CE3-5A0C866880F9}"/>
          </ac:spMkLst>
        </pc:spChg>
      </pc:sldChg>
      <pc:sldChg chg="modSp">
        <pc:chgData name="Lobke Mentrop" userId="a5fd0953-9758-4754-b4a9-626fc4b84425" providerId="ADAL" clId="{1E2BFEF4-B8C4-8B4E-8B6F-8EAF181F8396}" dt="2025-03-24T15:53:50.914" v="5" actId="20577"/>
        <pc:sldMkLst>
          <pc:docMk/>
          <pc:sldMk cId="2228099603" sldId="335"/>
        </pc:sldMkLst>
        <pc:spChg chg="mod">
          <ac:chgData name="Lobke Mentrop" userId="a5fd0953-9758-4754-b4a9-626fc4b84425" providerId="ADAL" clId="{1E2BFEF4-B8C4-8B4E-8B6F-8EAF181F8396}" dt="2025-03-24T15:53:50.914" v="5" actId="20577"/>
          <ac:spMkLst>
            <pc:docMk/>
            <pc:sldMk cId="2228099603" sldId="335"/>
            <ac:spMk id="14" creationId="{CB32BC72-AFE2-7CDE-4E26-3DB7C8891FD0}"/>
          </ac:spMkLst>
        </pc:spChg>
      </pc:sldChg>
      <pc:sldChg chg="modSp">
        <pc:chgData name="Lobke Mentrop" userId="a5fd0953-9758-4754-b4a9-626fc4b84425" providerId="ADAL" clId="{1E2BFEF4-B8C4-8B4E-8B6F-8EAF181F8396}" dt="2025-03-24T15:54:22.847" v="6" actId="20577"/>
        <pc:sldMkLst>
          <pc:docMk/>
          <pc:sldMk cId="2264121869" sldId="337"/>
        </pc:sldMkLst>
        <pc:spChg chg="mod">
          <ac:chgData name="Lobke Mentrop" userId="a5fd0953-9758-4754-b4a9-626fc4b84425" providerId="ADAL" clId="{1E2BFEF4-B8C4-8B4E-8B6F-8EAF181F8396}" dt="2025-03-24T15:54:22.847" v="6" actId="20577"/>
          <ac:spMkLst>
            <pc:docMk/>
            <pc:sldMk cId="2264121869" sldId="337"/>
            <ac:spMk id="9" creationId="{8509B5E6-4699-3C08-4680-2B43D91C18C4}"/>
          </ac:spMkLst>
        </pc:spChg>
      </pc:sldChg>
      <pc:sldChg chg="modSp">
        <pc:chgData name="Lobke Mentrop" userId="a5fd0953-9758-4754-b4a9-626fc4b84425" providerId="ADAL" clId="{1E2BFEF4-B8C4-8B4E-8B6F-8EAF181F8396}" dt="2025-03-24T15:54:50.307" v="7" actId="20577"/>
        <pc:sldMkLst>
          <pc:docMk/>
          <pc:sldMk cId="2697738683" sldId="338"/>
        </pc:sldMkLst>
        <pc:spChg chg="mod">
          <ac:chgData name="Lobke Mentrop" userId="a5fd0953-9758-4754-b4a9-626fc4b84425" providerId="ADAL" clId="{1E2BFEF4-B8C4-8B4E-8B6F-8EAF181F8396}" dt="2025-03-24T15:54:50.307" v="7" actId="20577"/>
          <ac:spMkLst>
            <pc:docMk/>
            <pc:sldMk cId="2697738683" sldId="338"/>
            <ac:spMk id="5" creationId="{06A320B8-6EA7-F84F-3761-73FCDA21704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2B7C-DBB6-EA47-B181-88910A55C8A2}" type="datetimeFigureOut">
              <a:rPr lang="nl-NL" smtClean="0"/>
              <a:t>29-09-2025</a:t>
            </a:fld>
            <a:endParaRPr lang="pl-P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DBC2-9E02-5E40-AB1B-E3E16E5FC60E}" type="slidenum">
              <a:rPr lang="nl-N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02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Woda</a:t>
            </a:r>
            <a:r>
              <a:rPr lang="nl-NL" dirty="0"/>
              <a:t> </a:t>
            </a:r>
            <a:r>
              <a:rPr lang="nl-NL" dirty="0" err="1"/>
              <a:t>również</a:t>
            </a:r>
            <a:r>
              <a:rPr lang="nl-NL" dirty="0"/>
              <a:t> </a:t>
            </a:r>
            <a:r>
              <a:rPr lang="nl-NL" dirty="0" err="1"/>
              <a:t>może</a:t>
            </a:r>
            <a:r>
              <a:rPr lang="nl-NL" dirty="0"/>
              <a:t> </a:t>
            </a:r>
            <a:r>
              <a:rPr lang="nl-NL" dirty="0" err="1"/>
              <a:t>być</a:t>
            </a:r>
            <a:r>
              <a:rPr lang="nl-NL" dirty="0"/>
              <a:t> </a:t>
            </a:r>
            <a:r>
              <a:rPr lang="nl-NL" dirty="0" err="1"/>
              <a:t>substancją</a:t>
            </a:r>
            <a:r>
              <a:rPr lang="nl-NL" dirty="0"/>
              <a:t> </a:t>
            </a:r>
            <a:r>
              <a:rPr lang="nl-NL" dirty="0" err="1"/>
              <a:t>niebezpieczną</a:t>
            </a:r>
            <a:r>
              <a:rPr lang="nl-NL" dirty="0"/>
              <a:t>. Na </a:t>
            </a:r>
            <a:r>
              <a:rPr lang="nl-NL" dirty="0" err="1"/>
              <a:t>przykład</a:t>
            </a:r>
            <a:r>
              <a:rPr lang="nl-NL" dirty="0"/>
              <a:t>, </a:t>
            </a:r>
            <a:r>
              <a:rPr lang="nl-NL" dirty="0" err="1"/>
              <a:t>spożycie</a:t>
            </a:r>
            <a:r>
              <a:rPr lang="nl-NL" dirty="0"/>
              <a:t> </a:t>
            </a:r>
            <a:r>
              <a:rPr lang="nl-NL" dirty="0" err="1"/>
              <a:t>więcej</a:t>
            </a:r>
            <a:r>
              <a:rPr lang="nl-NL" dirty="0"/>
              <a:t> </a:t>
            </a:r>
            <a:r>
              <a:rPr lang="nl-NL" dirty="0" err="1"/>
              <a:t>niż</a:t>
            </a:r>
            <a:r>
              <a:rPr lang="nl-NL" dirty="0"/>
              <a:t> 7 </a:t>
            </a:r>
            <a:r>
              <a:rPr lang="nl-NL" dirty="0" err="1"/>
              <a:t>litrów</a:t>
            </a:r>
            <a:r>
              <a:rPr lang="nl-NL" dirty="0"/>
              <a:t> </a:t>
            </a:r>
            <a:r>
              <a:rPr lang="nl-NL" dirty="0" err="1"/>
              <a:t>wody</a:t>
            </a:r>
            <a:r>
              <a:rPr lang="nl-NL" dirty="0"/>
              <a:t> na </a:t>
            </a:r>
            <a:r>
              <a:rPr lang="nl-NL" dirty="0" err="1"/>
              <a:t>raz</a:t>
            </a:r>
            <a:r>
              <a:rPr lang="nl-NL" dirty="0"/>
              <a:t> </a:t>
            </a:r>
            <a:r>
              <a:rPr lang="nl-NL" dirty="0" err="1"/>
              <a:t>może</a:t>
            </a:r>
            <a:r>
              <a:rPr lang="nl-NL" dirty="0"/>
              <a:t> </a:t>
            </a:r>
            <a:r>
              <a:rPr lang="nl-NL" dirty="0" err="1"/>
              <a:t>skutkować</a:t>
            </a:r>
            <a:r>
              <a:rPr lang="nl-NL" dirty="0"/>
              <a:t> </a:t>
            </a:r>
            <a:r>
              <a:rPr lang="nl-NL" dirty="0" err="1"/>
              <a:t>śmiercią</a:t>
            </a:r>
            <a:r>
              <a:rPr lang="nl-NL" dirty="0"/>
              <a:t>. </a:t>
            </a:r>
            <a:r>
              <a:rPr lang="nl-NL" dirty="0" err="1"/>
              <a:t>Zgodnie</a:t>
            </a:r>
            <a:r>
              <a:rPr lang="nl-NL" dirty="0"/>
              <a:t> </a:t>
            </a:r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prawem</a:t>
            </a:r>
            <a:r>
              <a:rPr lang="nl-NL" dirty="0"/>
              <a:t>, </a:t>
            </a:r>
            <a:r>
              <a:rPr lang="nl-NL" dirty="0" err="1"/>
              <a:t>substancje</a:t>
            </a:r>
            <a:r>
              <a:rPr lang="nl-NL" dirty="0"/>
              <a:t> </a:t>
            </a:r>
            <a:r>
              <a:rPr lang="nl-NL" dirty="0" err="1"/>
              <a:t>niebezpieczne</a:t>
            </a:r>
            <a:r>
              <a:rPr lang="nl-NL" dirty="0"/>
              <a:t>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wszystkie</a:t>
            </a:r>
            <a:r>
              <a:rPr lang="nl-NL" dirty="0"/>
              <a:t> </a:t>
            </a:r>
            <a:r>
              <a:rPr lang="nl-NL" dirty="0" err="1"/>
              <a:t>produkty</a:t>
            </a:r>
            <a:r>
              <a:rPr lang="nl-NL" dirty="0"/>
              <a:t> </a:t>
            </a:r>
            <a:r>
              <a:rPr lang="nl-NL" dirty="0" err="1"/>
              <a:t>oznaczone</a:t>
            </a:r>
            <a:r>
              <a:rPr lang="nl-NL" dirty="0"/>
              <a:t> </a:t>
            </a:r>
            <a:r>
              <a:rPr lang="nl-NL" dirty="0" err="1"/>
              <a:t>piktogramem</a:t>
            </a:r>
            <a:r>
              <a:rPr lang="nl-NL" dirty="0"/>
              <a:t> </a:t>
            </a:r>
            <a:r>
              <a:rPr lang="nl-NL" dirty="0" err="1"/>
              <a:t>zagrożenia</a:t>
            </a:r>
            <a:r>
              <a:rPr lang="nl-NL" dirty="0"/>
              <a:t> </a:t>
            </a:r>
            <a:r>
              <a:rPr lang="nl-NL" dirty="0" err="1"/>
              <a:t>oraz</a:t>
            </a:r>
            <a:r>
              <a:rPr lang="nl-NL" dirty="0"/>
              <a:t> </a:t>
            </a:r>
            <a:r>
              <a:rPr lang="nl-NL" dirty="0" err="1"/>
              <a:t>substancje</a:t>
            </a:r>
            <a:r>
              <a:rPr lang="nl-NL" dirty="0"/>
              <a:t> </a:t>
            </a:r>
            <a:r>
              <a:rPr lang="nl-NL" dirty="0" err="1"/>
              <a:t>niebezpieczne</a:t>
            </a:r>
            <a:r>
              <a:rPr lang="nl-NL" dirty="0"/>
              <a:t> </a:t>
            </a:r>
            <a:r>
              <a:rPr lang="nl-NL" dirty="0" err="1"/>
              <a:t>powstające</a:t>
            </a:r>
            <a:r>
              <a:rPr lang="nl-NL" dirty="0"/>
              <a:t> w </a:t>
            </a:r>
            <a:r>
              <a:rPr lang="nl-NL" dirty="0" err="1"/>
              <a:t>wyniku</a:t>
            </a:r>
            <a:r>
              <a:rPr lang="nl-NL" dirty="0"/>
              <a:t> </a:t>
            </a:r>
            <a:r>
              <a:rPr lang="nl-NL" dirty="0" err="1"/>
              <a:t>określonych</a:t>
            </a:r>
            <a:r>
              <a:rPr lang="nl-NL" dirty="0"/>
              <a:t> </a:t>
            </a:r>
            <a:r>
              <a:rPr lang="nl-NL" dirty="0" err="1"/>
              <a:t>procesów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6394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Pokaż</a:t>
            </a:r>
            <a:r>
              <a:rPr lang="nl-NL" dirty="0"/>
              <a:t> </a:t>
            </a:r>
            <a:r>
              <a:rPr lang="nl-NL" dirty="0" err="1"/>
              <a:t>produkt</a:t>
            </a:r>
            <a:r>
              <a:rPr lang="nl-NL" dirty="0"/>
              <a:t> </a:t>
            </a:r>
            <a:r>
              <a:rPr lang="nl-NL" dirty="0" err="1"/>
              <a:t>swojej</a:t>
            </a:r>
            <a:r>
              <a:rPr lang="nl-NL" dirty="0"/>
              <a:t> </a:t>
            </a:r>
            <a:r>
              <a:rPr lang="nl-NL" dirty="0" err="1"/>
              <a:t>firmy</a:t>
            </a:r>
            <a:r>
              <a:rPr lang="nl-NL" dirty="0"/>
              <a:t> i </a:t>
            </a:r>
            <a:r>
              <a:rPr lang="nl-NL" dirty="0" err="1"/>
              <a:t>zapytaj</a:t>
            </a:r>
            <a:r>
              <a:rPr lang="nl-NL" dirty="0"/>
              <a:t>, </a:t>
            </a:r>
            <a:r>
              <a:rPr lang="nl-NL" dirty="0" err="1"/>
              <a:t>jakie</a:t>
            </a:r>
            <a:r>
              <a:rPr lang="nl-NL" dirty="0"/>
              <a:t> </a:t>
            </a:r>
            <a:r>
              <a:rPr lang="nl-NL" dirty="0" err="1"/>
              <a:t>są</a:t>
            </a:r>
            <a:r>
              <a:rPr lang="nl-NL" dirty="0"/>
              <a:t> </a:t>
            </a:r>
            <a:r>
              <a:rPr lang="nl-NL" dirty="0" err="1"/>
              <a:t>najważniejsze</a:t>
            </a:r>
            <a:r>
              <a:rPr lang="nl-NL" dirty="0"/>
              <a:t> </a:t>
            </a:r>
            <a:r>
              <a:rPr lang="nl-NL" dirty="0" err="1"/>
              <a:t>informacje</a:t>
            </a:r>
            <a:r>
              <a:rPr lang="nl-NL" dirty="0"/>
              <a:t> na </a:t>
            </a:r>
            <a:r>
              <a:rPr lang="nl-NL" dirty="0" err="1"/>
              <a:t>etykiecie</a:t>
            </a:r>
            <a:r>
              <a:rPr lang="nl-NL" dirty="0"/>
              <a:t>.</a:t>
            </a:r>
          </a:p>
          <a:p>
            <a:r>
              <a:rPr lang="nl-NL" dirty="0" err="1"/>
              <a:t>Wklej</a:t>
            </a:r>
            <a:r>
              <a:rPr lang="nl-NL" dirty="0"/>
              <a:t> </a:t>
            </a:r>
            <a:r>
              <a:rPr lang="nl-NL" dirty="0" err="1"/>
              <a:t>zdjęcie</a:t>
            </a:r>
            <a:r>
              <a:rPr lang="nl-NL" dirty="0"/>
              <a:t> </a:t>
            </a:r>
            <a:r>
              <a:rPr lang="nl-NL" dirty="0" err="1"/>
              <a:t>tego</a:t>
            </a:r>
            <a:r>
              <a:rPr lang="nl-NL" dirty="0"/>
              <a:t> </a:t>
            </a:r>
            <a:r>
              <a:rPr lang="nl-NL" dirty="0" err="1"/>
              <a:t>produktu</a:t>
            </a:r>
            <a:r>
              <a:rPr lang="nl-NL" dirty="0"/>
              <a:t> (</a:t>
            </a:r>
            <a:r>
              <a:rPr lang="nl-NL" dirty="0" err="1"/>
              <a:t>etykieta</a:t>
            </a:r>
            <a:r>
              <a:rPr lang="nl-NL" dirty="0"/>
              <a:t> </a:t>
            </a:r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symbolami</a:t>
            </a:r>
            <a:r>
              <a:rPr lang="nl-NL" dirty="0"/>
              <a:t> </a:t>
            </a:r>
            <a:r>
              <a:rPr lang="nl-NL" dirty="0" err="1"/>
              <a:t>zagrożenia</a:t>
            </a:r>
            <a:r>
              <a:rPr lang="nl-NL" dirty="0"/>
              <a:t>) do </a:t>
            </a:r>
            <a:r>
              <a:rPr lang="nl-NL" dirty="0" err="1"/>
              <a:t>tego</a:t>
            </a:r>
            <a:r>
              <a:rPr lang="nl-NL" dirty="0"/>
              <a:t> </a:t>
            </a:r>
            <a:r>
              <a:rPr lang="nl-NL" dirty="0" err="1"/>
              <a:t>slajdu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5498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9688" eaLnBrk="1" hangingPunct="1">
              <a:spcBef>
                <a:spcPts val="413"/>
              </a:spcBef>
              <a:defRPr/>
            </a:pP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Zapytaj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uczestników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, co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oznaczają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te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symbole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zagrożeń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.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UWAGA: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Symbole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po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lewej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stronie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wskazują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na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zagrożenia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fizyczne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natomiast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symbole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po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prawej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stronie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bloku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wskazują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na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zagrożenia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dla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zdrowia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.</a:t>
            </a:r>
          </a:p>
          <a:p>
            <a:pPr marL="39688" eaLnBrk="1" hangingPunct="1">
              <a:spcBef>
                <a:spcPts val="413"/>
              </a:spcBef>
              <a:defRPr/>
            </a:pP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UWAGA: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Należy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wyraźnie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wskazać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że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symbol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oznacza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substancje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szkodliwe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i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toksyczne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o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długotrwałym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działaniu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,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stanowiące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najpoważniejsze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zagrożenie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dla</a:t>
            </a:r>
            <a:r>
              <a:rPr lang="en-US" b="0" u="none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b="0" u="none" dirty="0" err="1">
                <a:solidFill>
                  <a:srgbClr val="000000"/>
                </a:solidFill>
                <a:sym typeface="Arial" charset="0"/>
              </a:rPr>
              <a:t>zdrowia</a:t>
            </a:r>
            <a:r>
              <a:rPr lang="en-US" b="0" u="none">
                <a:solidFill>
                  <a:srgbClr val="000000"/>
                </a:solidFill>
                <a:sym typeface="Arial" charset="0"/>
              </a:rPr>
              <a:t>.</a:t>
            </a:r>
            <a:endParaRPr lang="en-US" b="0" u="none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5775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CF-E40F-AD8D-F38D-5612A9EA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0F0C89-A1BE-A078-D52C-0FC2313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71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4269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19929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0205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15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48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257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770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30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68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C9FE9-8AEB-CF6C-83D7-DF4E9035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62901-FF00-CD34-E0F0-95D37F8B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141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4827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627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5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250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8C6D-6C2C-D49C-FAF0-A2AF0322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0DD0E-58D0-54DC-C29E-8F2E6DE8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3C59C1-87C1-6413-A1E2-18BD1C38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38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84C65-8B7C-D016-31F8-BBD1B58F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6E5838-03B0-09BA-56AE-AC24D76B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874D1F-CC25-10E7-81E0-E10D5F16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4B8AA2-FFA9-296A-8EEE-43019FA8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C3EEE7-4C50-B91A-3D31-247759EF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281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B295-4B93-27DD-7A5F-4649780B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8"/>
            <a:ext cx="10515600" cy="906904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546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AFC75-0219-2F44-E0BF-A49B68C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704AC-6C53-DD61-08CC-4329C24E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9653E8-37E4-C7CF-91D7-656DC55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93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8A3BAC-1495-8167-5DEE-1B810287D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551EE5-4177-89A1-04CB-E4EB9F7C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548E75D-E2F0-7354-97E2-BD7A8A37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14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64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343283-DAB4-CD4E-B9A5-9033E036D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5EBA499-CB8E-8757-6CE8-509E86DA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3A547-C78D-7C22-67AB-F89665D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3" name="Afbeelding 12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947DEBA7-211F-B70A-6896-42CE64A25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5037" y="6232294"/>
            <a:ext cx="1868763" cy="5354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7BF7DD-20FA-1880-7BD6-C0400D5FB3D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9371" y="6460672"/>
            <a:ext cx="6415708" cy="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D8CFF1-C3F7-B36C-11EC-8DF4F0DF4F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26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hyperlink" Target="http://www.5xbeter.nl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5xbeter.nl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Persoonlijke beschermmiddelen, schermopname, persoon, drukpak&#10;&#10;Door AI gegenereerde inhoud is mogelijk onjuist.">
            <a:extLst>
              <a:ext uri="{FF2B5EF4-FFF2-40B4-BE49-F238E27FC236}">
                <a16:creationId xmlns:a16="http://schemas.microsoft.com/office/drawing/2014/main" id="{9A0E66AA-6378-935B-1797-64F58436B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8" y="1954160"/>
            <a:ext cx="10505661" cy="385822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AB208A-05ED-1F6E-E3CD-8C3FCFF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69" y="428233"/>
            <a:ext cx="10505661" cy="1002361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</a:rPr>
              <a:t>Szkolenie BHP</a:t>
            </a:r>
            <a:br/>
            <a:r>
              <a:rPr lang="pl-PL" dirty="0">
                <a:latin typeface="Arial" panose="020B0604020202020204" pitchFamily="34" charset="0"/>
              </a:rPr>
              <a:t>Substancje niebezpieczne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C324E1-BC5B-18EE-A0AD-DC43854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68" y="1430594"/>
            <a:ext cx="10505661" cy="36668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Nazwa firmy i data</a:t>
            </a:r>
          </a:p>
        </p:txBody>
      </p:sp>
    </p:spTree>
    <p:extLst>
      <p:ext uri="{BB962C8B-B14F-4D97-AF65-F5344CB8AC3E}">
        <p14:creationId xmlns:p14="http://schemas.microsoft.com/office/powerpoint/2010/main" val="38157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B4315-328F-D440-F37F-6EFBD4E7A3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AFE92B8A-985E-8F21-6E4E-4A3AA10B6D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887" r="1" b="51404"/>
          <a:stretch>
            <a:fillRect/>
          </a:stretch>
        </p:blipFill>
        <p:spPr>
          <a:xfrm>
            <a:off x="0" y="1444623"/>
            <a:ext cx="5483517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20AC1106-32AB-F4EC-7FF9-8161E38365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ACD3FF7-C825-E2AB-2A21-53022BBA0C7B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1491BC7C-10F7-63C5-7F53-C12386B13E09}"/>
              </a:ext>
            </a:extLst>
          </p:cNvPr>
          <p:cNvSpPr txBox="1">
            <a:spLocks/>
          </p:cNvSpPr>
          <p:nvPr/>
        </p:nvSpPr>
        <p:spPr>
          <a:xfrm>
            <a:off x="848139" y="1505423"/>
            <a:ext cx="441489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l-PL" sz="1900" dirty="0">
                <a:solidFill>
                  <a:schemeClr val="bg1"/>
                </a:solidFill>
                <a:latin typeface="Arial" panose="020B0604020202020204" pitchFamily="34" charset="0"/>
              </a:rPr>
              <a:t>Co mówi o tym holenderska ustawa o warunkach pracy (Arbowet)?</a:t>
            </a:r>
            <a:endParaRPr lang="pl-PL" sz="19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0907469F-6112-4C2A-1B24-CD81963BA907}"/>
              </a:ext>
            </a:extLst>
          </p:cNvPr>
          <p:cNvSpPr txBox="1">
            <a:spLocks/>
          </p:cNvSpPr>
          <p:nvPr/>
        </p:nvSpPr>
        <p:spPr>
          <a:xfrm>
            <a:off x="848139" y="2637373"/>
            <a:ext cx="9929764" cy="644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Wszystkie substancje niebezpieczne muszą być inwentaryzowane i zarejestrowane.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0CB74B2-FE0B-988D-4655-AB7734084BBA}"/>
              </a:ext>
            </a:extLst>
          </p:cNvPr>
          <p:cNvSpPr txBox="1">
            <a:spLocks/>
          </p:cNvSpPr>
          <p:nvPr/>
        </p:nvSpPr>
        <p:spPr>
          <a:xfrm>
            <a:off x="848139" y="3105914"/>
            <a:ext cx="10739958" cy="7731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Rodzaj, stopień i czas narażenia należy ocenić i sprawdzić w oparciu o dopuszczalne wartości narażenia.</a:t>
            </a:r>
            <a:endParaRPr lang="pl-PL" sz="2000" b="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9FA1F42-FCFA-0F3E-00CB-30C39EA60B10}"/>
              </a:ext>
            </a:extLst>
          </p:cNvPr>
          <p:cNvSpPr txBox="1">
            <a:spLocks/>
          </p:cNvSpPr>
          <p:nvPr/>
        </p:nvSpPr>
        <p:spPr>
          <a:xfrm>
            <a:off x="848138" y="3887189"/>
            <a:ext cx="10836637" cy="5218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Istnieją osobne przepisy ustawowe dotyczące substancji CMR.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2FBC34D-F3C6-6157-346F-09F30BCD15A3}"/>
              </a:ext>
            </a:extLst>
          </p:cNvPr>
          <p:cNvSpPr txBox="1">
            <a:spLocks/>
          </p:cNvSpPr>
          <p:nvPr/>
        </p:nvSpPr>
        <p:spPr>
          <a:xfrm>
            <a:off x="848138" y="4410701"/>
            <a:ext cx="10836637" cy="5218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Środki ostrożności zgodne ze strategią higieny pracy (STOP)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49314BDF-BBED-59EA-24B5-95F87A3C1083}"/>
              </a:ext>
            </a:extLst>
          </p:cNvPr>
          <p:cNvSpPr txBox="1">
            <a:spLocks/>
          </p:cNvSpPr>
          <p:nvPr/>
        </p:nvSpPr>
        <p:spPr>
          <a:xfrm>
            <a:off x="848138" y="4976094"/>
            <a:ext cx="10836637" cy="5218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Informacje o produkcie są podane w karcie charakterystyki.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4C26D273-79FD-35DE-D0B1-4F7FB83B499C}"/>
              </a:ext>
            </a:extLst>
          </p:cNvPr>
          <p:cNvSpPr txBox="1">
            <a:spLocks/>
          </p:cNvSpPr>
          <p:nvPr/>
        </p:nvSpPr>
        <p:spPr>
          <a:xfrm>
            <a:off x="848138" y="5569407"/>
            <a:ext cx="10836637" cy="52189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Skorzystaj z narzędzia do samodzielnej inspekcji „substancje niebezpieczne”.</a:t>
            </a:r>
          </a:p>
        </p:txBody>
      </p:sp>
    </p:spTree>
    <p:extLst>
      <p:ext uri="{BB962C8B-B14F-4D97-AF65-F5344CB8AC3E}">
        <p14:creationId xmlns:p14="http://schemas.microsoft.com/office/powerpoint/2010/main" val="211915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A27AC-9697-74E6-3698-573485B76F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A717701-37DA-9026-FEFA-4EFEC55638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D4594C7-32AA-5B52-C0A2-55F33DD9C260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8FE5F37-9CA6-3DE2-23D2-7EE936DAA83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439" t="54366" r="-2" b="-2962"/>
          <a:stretch>
            <a:fillRect/>
          </a:stretch>
        </p:blipFill>
        <p:spPr>
          <a:xfrm>
            <a:off x="0" y="1391910"/>
            <a:ext cx="5095758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D30354D-799C-19D5-5AAF-2B5AFAF1272F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7760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Strategia higieny pracy (STOP)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70C69BC-90B1-EF8B-C7DB-FD90F5AB53E4}"/>
              </a:ext>
            </a:extLst>
          </p:cNvPr>
          <p:cNvSpPr txBox="1">
            <a:spLocks/>
          </p:cNvSpPr>
          <p:nvPr/>
        </p:nvSpPr>
        <p:spPr>
          <a:xfrm>
            <a:off x="848138" y="2523770"/>
            <a:ext cx="3605199" cy="14409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Zastąpienie: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zastąp substancję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niebezpieczną substancją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nieszkodliwą lub mniej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niebezpieczną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02C5CA5-46B2-CE0F-0AB7-575A4C42167A}"/>
              </a:ext>
            </a:extLst>
          </p:cNvPr>
          <p:cNvSpPr txBox="1">
            <a:spLocks/>
          </p:cNvSpPr>
          <p:nvPr/>
        </p:nvSpPr>
        <p:spPr>
          <a:xfrm>
            <a:off x="899010" y="4254319"/>
            <a:ext cx="3693931" cy="13892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Środki techniczne: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środki techniczne, które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pomagają zapobiegać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narażeniu (odciąg)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869A83C-4299-6C25-2F28-A74D6FD3B3C5}"/>
              </a:ext>
            </a:extLst>
          </p:cNvPr>
          <p:cNvSpPr txBox="1">
            <a:spLocks/>
          </p:cNvSpPr>
          <p:nvPr/>
        </p:nvSpPr>
        <p:spPr>
          <a:xfrm>
            <a:off x="6233373" y="2557082"/>
            <a:ext cx="4107770" cy="23709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Środki organizacyjne: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en-US" sz="18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ustalenia dotyczące pracy, 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 które pomagają zapobiegać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 ekspozycji i zmniejszać narażenie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      pracowników (rotacja zadań)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CB32BC72-AFE2-7CDE-4E26-3DB7C8891FD0}"/>
              </a:ext>
            </a:extLst>
          </p:cNvPr>
          <p:cNvSpPr txBox="1">
            <a:spLocks/>
          </p:cNvSpPr>
          <p:nvPr/>
        </p:nvSpPr>
        <p:spPr>
          <a:xfrm>
            <a:off x="6365995" y="4342343"/>
            <a:ext cx="384261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Środki ochrony indywidualnej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F9AB3A8-722D-7EF3-E4BF-CE924A70B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1186" b="77804"/>
          <a:stretch/>
        </p:blipFill>
        <p:spPr bwMode="auto">
          <a:xfrm>
            <a:off x="4708162" y="2683182"/>
            <a:ext cx="1284349" cy="80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D2BACB0-6CE0-0526-4EC6-3BFD46A565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47021" b="27257"/>
          <a:stretch/>
        </p:blipFill>
        <p:spPr bwMode="auto">
          <a:xfrm>
            <a:off x="10341143" y="2614411"/>
            <a:ext cx="1284349" cy="98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A)RI&amp;E in huis hebben en maatregelen nemen | Rendement">
            <a:extLst>
              <a:ext uri="{FF2B5EF4-FFF2-40B4-BE49-F238E27FC236}">
                <a16:creationId xmlns:a16="http://schemas.microsoft.com/office/drawing/2014/main" id="{A210B397-3530-1D9A-46F8-B493A05B6C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7" t="23798" r="56083" b="54552"/>
          <a:stretch/>
        </p:blipFill>
        <p:spPr bwMode="auto">
          <a:xfrm>
            <a:off x="4708162" y="4373893"/>
            <a:ext cx="1284349" cy="86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FDFD2C25-2BE0-09EC-8EEC-BC1450556B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t="72283" b="620"/>
          <a:stretch/>
        </p:blipFill>
        <p:spPr bwMode="auto">
          <a:xfrm>
            <a:off x="10372600" y="4342343"/>
            <a:ext cx="1284349" cy="104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09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A9E4C-ECB0-B1E3-DF4B-1DD9EC34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 descr="Tafelmodel zuurkast met schuifraam »">
            <a:extLst>
              <a:ext uri="{FF2B5EF4-FFF2-40B4-BE49-F238E27FC236}">
                <a16:creationId xmlns:a16="http://schemas.microsoft.com/office/drawing/2014/main" id="{AEF73A0E-249B-C225-47C0-5675244DF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4" t="2818" r="5621"/>
          <a:stretch/>
        </p:blipFill>
        <p:spPr bwMode="auto">
          <a:xfrm>
            <a:off x="9213803" y="4102572"/>
            <a:ext cx="2505875" cy="173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obiele afzuiging kopen? | 2Best">
            <a:extLst>
              <a:ext uri="{FF2B5EF4-FFF2-40B4-BE49-F238E27FC236}">
                <a16:creationId xmlns:a16="http://schemas.microsoft.com/office/drawing/2014/main" id="{1073C052-1B39-B0E0-A2D8-1F48E51F6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0181" y="1739628"/>
            <a:ext cx="1673679" cy="192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B6A5A187-6587-4382-A37B-FA1428324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5110AEF-DFC2-D56F-1A8D-E5572FB0E0B1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D017C668-3774-0695-C99E-3A6BB8EC6B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6597" b="51404"/>
          <a:stretch/>
        </p:blipFill>
        <p:spPr>
          <a:xfrm>
            <a:off x="0" y="1407753"/>
            <a:ext cx="4927890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32FBD95-1C71-0BB5-9447-72B8DAE97D16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może zrobić pracodawca?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AA193AB-1E8D-C667-2C3E-825BE70F373D}"/>
              </a:ext>
            </a:extLst>
          </p:cNvPr>
          <p:cNvSpPr txBox="1">
            <a:spLocks/>
          </p:cNvSpPr>
          <p:nvPr/>
        </p:nvSpPr>
        <p:spPr>
          <a:xfrm>
            <a:off x="848140" y="2637373"/>
            <a:ext cx="4322066" cy="6849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1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Używać (lub zlecić używanie) innych (mniej niebezpiecznych) produktów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2AE09B3-C89B-5FE1-EC1A-3E4FEDF6E0C2}"/>
              </a:ext>
            </a:extLst>
          </p:cNvPr>
          <p:cNvSpPr txBox="1">
            <a:spLocks/>
          </p:cNvSpPr>
          <p:nvPr/>
        </p:nvSpPr>
        <p:spPr>
          <a:xfrm>
            <a:off x="848139" y="3539719"/>
            <a:ext cx="4322067" cy="7818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Wprowadzić inne metody pracy (cięcie zamiast piłowania)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4F58BAC-FAC2-9BAD-F925-141DD78BCA8B}"/>
              </a:ext>
            </a:extLst>
          </p:cNvPr>
          <p:cNvSpPr txBox="1">
            <a:spLocks/>
          </p:cNvSpPr>
          <p:nvPr/>
        </p:nvSpPr>
        <p:spPr>
          <a:xfrm>
            <a:off x="843169" y="4572545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Pracować z użyciem systemów zamkniętych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E9FDDB5-8C5E-CB4F-DF71-6786D6E50A37}"/>
              </a:ext>
            </a:extLst>
          </p:cNvPr>
          <p:cNvSpPr txBox="1">
            <a:spLocks/>
          </p:cNvSpPr>
          <p:nvPr/>
        </p:nvSpPr>
        <p:spPr>
          <a:xfrm>
            <a:off x="848139" y="5332944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Zapewnić odciąg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A63D74-E161-EDA7-FA61-97A6F8F8902B}"/>
              </a:ext>
            </a:extLst>
          </p:cNvPr>
          <p:cNvSpPr txBox="1">
            <a:spLocks/>
          </p:cNvSpPr>
          <p:nvPr/>
        </p:nvSpPr>
        <p:spPr>
          <a:xfrm>
            <a:off x="5325857" y="2624001"/>
            <a:ext cx="4220176" cy="8281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Zapewnić odpowiednią wentylację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88E8759-5195-F35B-4C24-5E2C20758233}"/>
              </a:ext>
            </a:extLst>
          </p:cNvPr>
          <p:cNvSpPr txBox="1">
            <a:spLocks/>
          </p:cNvSpPr>
          <p:nvPr/>
        </p:nvSpPr>
        <p:spPr>
          <a:xfrm>
            <a:off x="5325856" y="3259655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Stosować rotację zadań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1A7750A-2609-7296-B233-E21EBD01AB3B}"/>
              </a:ext>
            </a:extLst>
          </p:cNvPr>
          <p:cNvSpPr txBox="1">
            <a:spLocks/>
          </p:cNvSpPr>
          <p:nvPr/>
        </p:nvSpPr>
        <p:spPr>
          <a:xfrm>
            <a:off x="5325857" y="3879630"/>
            <a:ext cx="4220176" cy="7604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Zapewnić instrukcje dotyczące postępowania z substancjami niebezpiecznymi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6CAED84-1F22-EE7F-AB6F-B6F9BB681F5C}"/>
              </a:ext>
            </a:extLst>
          </p:cNvPr>
          <p:cNvSpPr txBox="1">
            <a:spLocks/>
          </p:cNvSpPr>
          <p:nvPr/>
        </p:nvSpPr>
        <p:spPr>
          <a:xfrm>
            <a:off x="5325856" y="4998512"/>
            <a:ext cx="4122453" cy="7687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Zapewnić odpowiedni sprzęt ochrony indywidualnej</a:t>
            </a:r>
          </a:p>
        </p:txBody>
      </p:sp>
    </p:spTree>
    <p:extLst>
      <p:ext uri="{BB962C8B-B14F-4D97-AF65-F5344CB8AC3E}">
        <p14:creationId xmlns:p14="http://schemas.microsoft.com/office/powerpoint/2010/main" val="41045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2" grpId="0"/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24F8-4A81-5B5F-ED42-19BC5225D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53D204DF-324C-D788-084F-B72FEA9BA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D5E157B-BE3F-6C02-E893-018930C3167A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35E57C5A-2EE1-8457-4C98-72794F3813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745" t="53304" b="-3977"/>
          <a:stretch/>
        </p:blipFill>
        <p:spPr>
          <a:xfrm>
            <a:off x="-1" y="1348001"/>
            <a:ext cx="4139135" cy="1001922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5086DAA-D96A-1BF6-DE22-512FB8CBECA0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Instrukcja z kartą WIK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09B5E6-4699-3C08-4680-2B43D91C18C4}"/>
              </a:ext>
            </a:extLst>
          </p:cNvPr>
          <p:cNvSpPr txBox="1">
            <a:spLocks/>
          </p:cNvSpPr>
          <p:nvPr/>
        </p:nvSpPr>
        <p:spPr>
          <a:xfrm>
            <a:off x="910961" y="2715814"/>
            <a:ext cx="5392116" cy="3561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Celem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 WIK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(karty instrukcji stanowiskowej) jest poinformowanie pracowników i innych osób w miejscu pracy o ryzyku związanym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 substancjami chemicznymi oraz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 niezbędnych środkach, które należy podjąć. </a:t>
            </a:r>
          </a:p>
        </p:txBody>
      </p:sp>
      <p:pic>
        <p:nvPicPr>
          <p:cNvPr id="6" name="Afbeelding 5" descr="Afbeelding met tekst, schermopname, Website, Webpagina&#10;&#10;Automatisch gegenereerde beschrijving">
            <a:extLst>
              <a:ext uri="{FF2B5EF4-FFF2-40B4-BE49-F238E27FC236}">
                <a16:creationId xmlns:a16="http://schemas.microsoft.com/office/drawing/2014/main" id="{1820080F-8B25-F09C-B5B8-6288333F02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93" r="2522" b="6597"/>
          <a:stretch/>
        </p:blipFill>
        <p:spPr>
          <a:xfrm>
            <a:off x="7204726" y="1116966"/>
            <a:ext cx="4139135" cy="50264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64121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50AA1-2ADE-2578-FB53-411FE26254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C24E3A75-488E-C36E-1450-2351DEF803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A7D9312-4C70-3327-A598-92820AE5E44C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B53DD29E-D380-1F73-5403-ADE29820BF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0158" b="51404"/>
          <a:stretch/>
        </p:blipFill>
        <p:spPr>
          <a:xfrm>
            <a:off x="0" y="1418560"/>
            <a:ext cx="4336610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34F7526-4FBA-C06D-8E69-3D79A8AEBD5B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możesz zrobić sam(a)?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D9FD67B-2975-5F91-108B-E6B0D6AFBAD9}"/>
              </a:ext>
            </a:extLst>
          </p:cNvPr>
          <p:cNvSpPr txBox="1">
            <a:spLocks/>
          </p:cNvSpPr>
          <p:nvPr/>
        </p:nvSpPr>
        <p:spPr>
          <a:xfrm>
            <a:off x="910961" y="2462321"/>
            <a:ext cx="5185039" cy="17627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Odpowiednio się przygotuj!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Przeczytaj etykietę i postępuj zgodnie</a:t>
            </a:r>
            <a:b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 instrukcjami.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Korzystaj z karty WIK.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W razie wątpliwości: skonsultuj się</a:t>
            </a:r>
            <a:b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 przełożonym.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9A4A21D-F6E4-0D75-0906-CB7E81A1207C}"/>
              </a:ext>
            </a:extLst>
          </p:cNvPr>
          <p:cNvSpPr txBox="1">
            <a:spLocks/>
          </p:cNvSpPr>
          <p:nvPr/>
        </p:nvSpPr>
        <p:spPr>
          <a:xfrm>
            <a:off x="910961" y="4459634"/>
            <a:ext cx="5308355" cy="176277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Zapobiegaj narażeniu!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Zamykaj opakowanie po użyciu.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W razie potrzeby używaj odciągu i/lub wentylacji.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Stosuj zalecane środki ochrony indywidualnej.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6A320B8-6EA7-F84F-3761-73FCDA217047}"/>
              </a:ext>
            </a:extLst>
          </p:cNvPr>
          <p:cNvSpPr txBox="1">
            <a:spLocks/>
          </p:cNvSpPr>
          <p:nvPr/>
        </p:nvSpPr>
        <p:spPr>
          <a:xfrm>
            <a:off x="6279336" y="2462321"/>
            <a:ext cx="5710414" cy="30079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1800" dirty="0">
                <a:solidFill>
                  <a:schemeClr val="tx1"/>
                </a:solidFill>
                <a:latin typeface="Arial" panose="020B0604020202020204" pitchFamily="34" charset="0"/>
              </a:rPr>
              <a:t>Pracuj higienicznie! 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Nie jedz, nie pij ani nie pal na stanowisku pracy.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Myj ręce po opuszczeniu 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stanowiska pracy (przed jedzeniem, piciem lub przerwą). 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Zmieniaj odzież po opuszczeniu stanowiska pracy.</a:t>
            </a:r>
          </a:p>
        </p:txBody>
      </p:sp>
    </p:spTree>
    <p:extLst>
      <p:ext uri="{BB962C8B-B14F-4D97-AF65-F5344CB8AC3E}">
        <p14:creationId xmlns:p14="http://schemas.microsoft.com/office/powerpoint/2010/main" val="2697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61F017-8D0B-9184-DCE4-E7FA53EC7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8F7838E-0494-7FD5-538C-14827D0BFA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820" r="1" b="51404"/>
          <a:stretch>
            <a:fillRect/>
          </a:stretch>
        </p:blipFill>
        <p:spPr>
          <a:xfrm>
            <a:off x="0" y="1444623"/>
            <a:ext cx="2629222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D50B827-8A65-5FBB-9DA9-7FA23F0A0E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7CC3A36-0D19-0DA9-97FA-7A6278ADC062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BDDD72E-4B0C-22E6-C4B1-7BEDCE4932EF}"/>
              </a:ext>
            </a:extLst>
          </p:cNvPr>
          <p:cNvSpPr txBox="1">
            <a:spLocks/>
          </p:cNvSpPr>
          <p:nvPr/>
        </p:nvSpPr>
        <p:spPr>
          <a:xfrm>
            <a:off x="848139" y="1736747"/>
            <a:ext cx="1781083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Wskazówki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3559681D-26A0-0DB7-BCCE-A08317E31B08}"/>
              </a:ext>
            </a:extLst>
          </p:cNvPr>
          <p:cNvSpPr txBox="1">
            <a:spLocks/>
          </p:cNvSpPr>
          <p:nvPr/>
        </p:nvSpPr>
        <p:spPr>
          <a:xfrm>
            <a:off x="910961" y="2715815"/>
            <a:ext cx="1075526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Uważaj również na pobliskich pracowników, którzy pracują z użyciem substancji niebezpiecznych.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EC62FFC4-9B10-4EC3-A552-BC67B7567259}"/>
              </a:ext>
            </a:extLst>
          </p:cNvPr>
          <p:cNvSpPr txBox="1">
            <a:spLocks/>
          </p:cNvSpPr>
          <p:nvPr/>
        </p:nvSpPr>
        <p:spPr>
          <a:xfrm>
            <a:off x="910962" y="3303975"/>
            <a:ext cx="6299536" cy="9778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Poinformuj pozostałych pracowników, jeśli masz zamiar pracować z substancjami niebezpiecznymi.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9E10E00D-0240-4545-FA57-76E592FD7A22}"/>
              </a:ext>
            </a:extLst>
          </p:cNvPr>
          <p:cNvSpPr txBox="1">
            <a:spLocks/>
          </p:cNvSpPr>
          <p:nvPr/>
        </p:nvSpPr>
        <p:spPr>
          <a:xfrm>
            <a:off x="910961" y="4148752"/>
            <a:ext cx="5587561" cy="8254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Uwaga: produkty są niekiedy przelewane lub przesypywane do innych opakowań bez etykiety.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31730DD-FA38-E6E7-7F19-CE9E0AD1D258}"/>
              </a:ext>
            </a:extLst>
          </p:cNvPr>
          <p:cNvSpPr txBox="1">
            <a:spLocks/>
          </p:cNvSpPr>
          <p:nvPr/>
        </p:nvSpPr>
        <p:spPr>
          <a:xfrm>
            <a:off x="910961" y="5068264"/>
            <a:ext cx="7030142" cy="9905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Codziennie noś czystą odzież roboczą. Noszenie brudnych ubrań naraża skórę na kontakt z substancjami niebezpiecznymi.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273EE85-D376-0346-6F00-BC8EFBF7E1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1103" y="3392742"/>
            <a:ext cx="3725122" cy="26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39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7736-155C-7CEE-F470-3AEF91EC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&#10;&#10;Beschrijving automatisch gegenereerd met lage betrouwbaarheid">
            <a:extLst>
              <a:ext uri="{FF2B5EF4-FFF2-40B4-BE49-F238E27FC236}">
                <a16:creationId xmlns:a16="http://schemas.microsoft.com/office/drawing/2014/main" id="{6209F36E-6C43-5E4F-7C6A-1857F3CF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" b="8431"/>
          <a:stretch/>
        </p:blipFill>
        <p:spPr>
          <a:xfrm>
            <a:off x="838200" y="1138990"/>
            <a:ext cx="10505661" cy="499087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0E5BB89C-0580-5871-D2F8-B4C56456CEF8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D2D58D-27DB-9BAF-8F64-D00FA1A3187D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C31023-30A4-C5F0-C4CA-7B575F85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917" b="51404"/>
          <a:stretch>
            <a:fillRect/>
          </a:stretch>
        </p:blipFill>
        <p:spPr>
          <a:xfrm>
            <a:off x="0" y="1400379"/>
            <a:ext cx="2804518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874DE-444D-FE16-F32D-67262585BD22}"/>
              </a:ext>
            </a:extLst>
          </p:cNvPr>
          <p:cNvSpPr txBox="1">
            <a:spLocks/>
          </p:cNvSpPr>
          <p:nvPr/>
        </p:nvSpPr>
        <p:spPr>
          <a:xfrm>
            <a:off x="843169" y="1632292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Pytania?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417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6DB-BFFE-EF5E-6A21-4BD61676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BCB7C7B3-3F82-FD7A-E4B6-C38D711C2D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593" r="2" b="51404"/>
          <a:stretch>
            <a:fillRect/>
          </a:stretch>
        </p:blipFill>
        <p:spPr>
          <a:xfrm>
            <a:off x="1" y="1444623"/>
            <a:ext cx="5098956" cy="960857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82A39C81-B8B4-4FD9-8E88-C892411A55FA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7A67ADB-F25A-4D80-AB74-8612478F66EC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8D58156-E9ED-0C3B-CF95-3179305E1409}"/>
              </a:ext>
            </a:extLst>
          </p:cNvPr>
          <p:cNvSpPr txBox="1">
            <a:spLocks/>
          </p:cNvSpPr>
          <p:nvPr/>
        </p:nvSpPr>
        <p:spPr>
          <a:xfrm>
            <a:off x="843169" y="1614164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Potrzebujesz pomocy?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38D03F-79AE-F8D5-5456-7A397A4FBEB1}"/>
              </a:ext>
            </a:extLst>
          </p:cNvPr>
          <p:cNvSpPr txBox="1">
            <a:spLocks/>
          </p:cNvSpPr>
          <p:nvPr/>
        </p:nvSpPr>
        <p:spPr>
          <a:xfrm>
            <a:off x="0" y="2667002"/>
            <a:ext cx="12191999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Omów to ze swoim przełożonym lub skontaktuj się z pracownikiem ds. prewencji.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ED5A92-3D4D-6D11-2349-EC7B091C895D}"/>
              </a:ext>
            </a:extLst>
          </p:cNvPr>
          <p:cNvSpPr txBox="1">
            <a:spLocks/>
          </p:cNvSpPr>
          <p:nvPr/>
        </p:nvSpPr>
        <p:spPr>
          <a:xfrm>
            <a:off x="848138" y="3486115"/>
            <a:ext cx="10053099" cy="1547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Skonsultuj się z trenerem z 5xbeter: </a:t>
            </a:r>
            <a:r>
              <a:rPr lang="pl-PL" sz="2000" u="sng" dirty="0">
                <a:solidFill>
                  <a:schemeClr val="tx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Lub zadzwoń na 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DARMOWĄ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 infolinię: 0800 – 55 55 005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27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>
            <a:extLst>
              <a:ext uri="{FF2B5EF4-FFF2-40B4-BE49-F238E27FC236}">
                <a16:creationId xmlns:a16="http://schemas.microsoft.com/office/drawing/2014/main" id="{2608B04B-1ACC-2CB8-8912-083B596E9F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611" r="11611"/>
          <a:stretch/>
        </p:blipFill>
        <p:spPr>
          <a:xfrm>
            <a:off x="6803666" y="1767737"/>
            <a:ext cx="4540193" cy="3943252"/>
          </a:xfrm>
          <a:prstGeom prst="rect">
            <a:avLst/>
          </a:prstGeom>
        </p:spPr>
      </p:pic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8208728-03D3-BDB9-B17C-77F73971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03" r="-1" b="51404"/>
          <a:stretch>
            <a:fillRect/>
          </a:stretch>
        </p:blipFill>
        <p:spPr>
          <a:xfrm>
            <a:off x="0" y="1444623"/>
            <a:ext cx="2597921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54211E-D0BB-DA43-90EC-ADA3CF04A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712623"/>
            <a:ext cx="4758577" cy="649705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Spis treści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83F33D-4636-13C8-D549-A256858C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6B79CA-06D8-F486-ED01-3CD3B79C328F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E28E98-8F2D-645E-28AB-477EB31C56C7}"/>
              </a:ext>
            </a:extLst>
          </p:cNvPr>
          <p:cNvSpPr txBox="1">
            <a:spLocks/>
          </p:cNvSpPr>
          <p:nvPr/>
        </p:nvSpPr>
        <p:spPr>
          <a:xfrm>
            <a:off x="848139" y="2578640"/>
            <a:ext cx="5136202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Czym jest substancja niebezpieczna? 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31896CB-0AD2-E316-1E4E-31F9A11D62DC}"/>
              </a:ext>
            </a:extLst>
          </p:cNvPr>
          <p:cNvSpPr txBox="1">
            <a:spLocks/>
          </p:cNvSpPr>
          <p:nvPr/>
        </p:nvSpPr>
        <p:spPr>
          <a:xfrm>
            <a:off x="848139" y="3051625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Jak rozpoznać substancję niebezpieczną? 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5A1C747-42BC-5987-88E4-417EA0055C7A}"/>
              </a:ext>
            </a:extLst>
          </p:cNvPr>
          <p:cNvSpPr txBox="1">
            <a:spLocks/>
          </p:cNvSpPr>
          <p:nvPr/>
        </p:nvSpPr>
        <p:spPr>
          <a:xfrm>
            <a:off x="848140" y="3564972"/>
            <a:ext cx="5699244" cy="6807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 jaki sposób można narazić się na kontakt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 substancjami niebezpiecznymi i jakie zagrożenia się z tym wiążą?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0F27419-2916-DAC3-F86E-0836EEAE33BE}"/>
              </a:ext>
            </a:extLst>
          </p:cNvPr>
          <p:cNvSpPr txBox="1">
            <a:spLocks/>
          </p:cNvSpPr>
          <p:nvPr/>
        </p:nvSpPr>
        <p:spPr>
          <a:xfrm>
            <a:off x="848139" y="4579716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Co mówi o tym holenderska ustawa o warunkach pracy (Arbowet)?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108EB5DD-FD12-CB43-A928-9A82007397AF}"/>
              </a:ext>
            </a:extLst>
          </p:cNvPr>
          <p:cNvSpPr txBox="1">
            <a:spLocks/>
          </p:cNvSpPr>
          <p:nvPr/>
        </p:nvSpPr>
        <p:spPr>
          <a:xfrm>
            <a:off x="848139" y="5280433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Co możesz zrobić sam(a)?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EC84D6D-EDCF-4CBD-4FC9-C73F4A5987A4}"/>
              </a:ext>
            </a:extLst>
          </p:cNvPr>
          <p:cNvSpPr txBox="1">
            <a:spLocks/>
          </p:cNvSpPr>
          <p:nvPr/>
        </p:nvSpPr>
        <p:spPr>
          <a:xfrm>
            <a:off x="848139" y="5677720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Pytania?</a:t>
            </a:r>
          </a:p>
        </p:txBody>
      </p:sp>
    </p:spTree>
    <p:extLst>
      <p:ext uri="{BB962C8B-B14F-4D97-AF65-F5344CB8AC3E}">
        <p14:creationId xmlns:p14="http://schemas.microsoft.com/office/powerpoint/2010/main" val="2515056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564-1F85-0917-9DC9-1E1B9497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0738AD79-8D3F-FF20-6C1E-5C4DDA4E92A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016" r="2" b="51404"/>
          <a:stretch>
            <a:fillRect/>
          </a:stretch>
        </p:blipFill>
        <p:spPr>
          <a:xfrm>
            <a:off x="0" y="1444623"/>
            <a:ext cx="5799711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B19829-DA89-7867-41BA-89B0B68AE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52886"/>
            <a:ext cx="7227898" cy="3804061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l-PL" sz="2000" b="0" kern="1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Substancje niebezpieczne to substancje, które mogą stwarzać zagrożenie dla bezpieczeństwa i zdrowia pracowników.</a:t>
            </a:r>
            <a:br>
              <a:rPr dirty="0"/>
            </a:br>
            <a:br>
              <a:rPr dirty="0"/>
            </a:br>
            <a:r>
              <a:rPr lang="pl-PL" sz="2000" b="0" kern="1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Substancje te mogą być obecne w zapakowanych produktach, np. w środkach smarnych. Również podczas pracy mogą uwalniać się substancje niebezpieczne.  Przykładem może być dym spawalniczy.</a:t>
            </a:r>
            <a:br>
              <a:rPr dirty="0"/>
            </a:br>
            <a:r>
              <a:rPr lang="pl-PL" sz="2000" b="0" kern="1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45CB90-8EB5-4718-F7F1-A5EFB2ED3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2ADB1FA-9361-AB94-3A92-9B3BCCFBB1F9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Thinner 1ltr">
            <a:extLst>
              <a:ext uri="{FF2B5EF4-FFF2-40B4-BE49-F238E27FC236}">
                <a16:creationId xmlns:a16="http://schemas.microsoft.com/office/drawing/2014/main" id="{5D174693-74DA-0A1D-F45C-E942C361C4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r="25895"/>
          <a:stretch/>
        </p:blipFill>
        <p:spPr bwMode="auto">
          <a:xfrm>
            <a:off x="8781032" y="1306136"/>
            <a:ext cx="2038206" cy="452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C065348-8405-65CC-B29F-880D5904CD44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Czym jest substancja niebezpieczna?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1F6B-B068-E81B-2268-5F39098E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380A409-7A97-95B5-139C-8AC3ED728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0AD3E41-7DD5-D5E9-1863-F9BD70C63307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4FFA183-B108-7B92-2E85-E7328495A5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078" b="51404"/>
          <a:stretch>
            <a:fillRect/>
          </a:stretch>
        </p:blipFill>
        <p:spPr>
          <a:xfrm>
            <a:off x="1" y="1407753"/>
            <a:ext cx="6156222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8C6D9FF-3E77-6785-3919-8D599AC03BAB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163362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rozpoznać substancję niebezpieczną?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7">
            <a:extLst>
              <a:ext uri="{FF2B5EF4-FFF2-40B4-BE49-F238E27FC236}">
                <a16:creationId xmlns:a16="http://schemas.microsoft.com/office/drawing/2014/main" id="{B95E3A0D-B8BF-8C62-2EC9-1FA418802F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45" y="1900259"/>
            <a:ext cx="2849016" cy="3800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>
            <a:extLst>
              <a:ext uri="{FF2B5EF4-FFF2-40B4-BE49-F238E27FC236}">
                <a16:creationId xmlns:a16="http://schemas.microsoft.com/office/drawing/2014/main" id="{B6BC15FD-B9D0-06EB-4BA6-B8870297162F}"/>
              </a:ext>
            </a:extLst>
          </p:cNvPr>
          <p:cNvSpPr txBox="1">
            <a:spLocks/>
          </p:cNvSpPr>
          <p:nvPr/>
        </p:nvSpPr>
        <p:spPr>
          <a:xfrm>
            <a:off x="848139" y="2637373"/>
            <a:ext cx="6630023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niebezpieczne można rozpoznać po etykietach: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1E4672F-3EFD-2387-8976-61672EC4F92A}"/>
              </a:ext>
            </a:extLst>
          </p:cNvPr>
          <p:cNvSpPr txBox="1">
            <a:spLocks/>
          </p:cNvSpPr>
          <p:nvPr/>
        </p:nvSpPr>
        <p:spPr>
          <a:xfrm>
            <a:off x="848139" y="3238952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symbole zagrożenia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A79D2D2-F801-8B71-E967-39E6C5BE760B}"/>
              </a:ext>
            </a:extLst>
          </p:cNvPr>
          <p:cNvSpPr txBox="1">
            <a:spLocks/>
          </p:cNvSpPr>
          <p:nvPr/>
        </p:nvSpPr>
        <p:spPr>
          <a:xfrm>
            <a:off x="848139" y="3800425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zwroty H dotyczące zagrożenia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482A557-EBF9-CCD2-70CD-FA51CDA8D710}"/>
              </a:ext>
            </a:extLst>
          </p:cNvPr>
          <p:cNvSpPr txBox="1">
            <a:spLocks/>
          </p:cNvSpPr>
          <p:nvPr/>
        </p:nvSpPr>
        <p:spPr>
          <a:xfrm>
            <a:off x="848139" y="4402004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zwroty P dotyczące środków ostrożności</a:t>
            </a:r>
          </a:p>
        </p:txBody>
      </p:sp>
    </p:spTree>
    <p:extLst>
      <p:ext uri="{BB962C8B-B14F-4D97-AF65-F5344CB8AC3E}">
        <p14:creationId xmlns:p14="http://schemas.microsoft.com/office/powerpoint/2010/main" val="13731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45EB5-384C-6D6A-9F30-C03794655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9FFAC88-3DB3-2230-1542-65FE6A8744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635959E4-DC31-C4C1-34EF-BEDA2BDA420B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29E497E5-2E9D-F4E1-932B-7593D6C01B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3588" t="52908" b="-1504"/>
          <a:stretch>
            <a:fillRect/>
          </a:stretch>
        </p:blipFill>
        <p:spPr>
          <a:xfrm>
            <a:off x="1" y="1365873"/>
            <a:ext cx="3607284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C448E2D8-E19D-1055-29E1-A053B5AF1ADD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Symbole zagrożeń: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fbeelding 4">
            <a:extLst>
              <a:ext uri="{FF2B5EF4-FFF2-40B4-BE49-F238E27FC236}">
                <a16:creationId xmlns:a16="http://schemas.microsoft.com/office/drawing/2014/main" id="{E3672935-6E43-3BDA-AB1D-1A62D7C80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77" y="2505571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fbeelding 5">
            <a:extLst>
              <a:ext uri="{FF2B5EF4-FFF2-40B4-BE49-F238E27FC236}">
                <a16:creationId xmlns:a16="http://schemas.microsoft.com/office/drawing/2014/main" id="{A10357B3-522E-C122-A9EE-6BF286BA5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77" y="3203122"/>
            <a:ext cx="642938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Afbeelding 6">
            <a:extLst>
              <a:ext uri="{FF2B5EF4-FFF2-40B4-BE49-F238E27FC236}">
                <a16:creationId xmlns:a16="http://schemas.microsoft.com/office/drawing/2014/main" id="{90C2F1F8-3C8C-4BA5-FFE4-365AC4D7A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76" y="3992510"/>
            <a:ext cx="644129" cy="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fbeelding 7">
            <a:extLst>
              <a:ext uri="{FF2B5EF4-FFF2-40B4-BE49-F238E27FC236}">
                <a16:creationId xmlns:a16="http://schemas.microsoft.com/office/drawing/2014/main" id="{7EA3C8EC-5166-06B8-8635-C2496CDE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976" y="4748149"/>
            <a:ext cx="64412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fbeelding 8">
            <a:extLst>
              <a:ext uri="{FF2B5EF4-FFF2-40B4-BE49-F238E27FC236}">
                <a16:creationId xmlns:a16="http://schemas.microsoft.com/office/drawing/2014/main" id="{CDA1403A-B733-3D8E-E0F4-A2DE84366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12" y="2508987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Afbeelding 9">
            <a:extLst>
              <a:ext uri="{FF2B5EF4-FFF2-40B4-BE49-F238E27FC236}">
                <a16:creationId xmlns:a16="http://schemas.microsoft.com/office/drawing/2014/main" id="{63F1AC26-C49D-95D0-2819-D70E1E3E3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12" y="3203122"/>
            <a:ext cx="644129" cy="645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Afbeelding 10">
            <a:extLst>
              <a:ext uri="{FF2B5EF4-FFF2-40B4-BE49-F238E27FC236}">
                <a16:creationId xmlns:a16="http://schemas.microsoft.com/office/drawing/2014/main" id="{EFE5217A-D304-3030-E2CE-DFB9D1875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12" y="3896065"/>
            <a:ext cx="644129" cy="64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Afbeelding 11">
            <a:extLst>
              <a:ext uri="{FF2B5EF4-FFF2-40B4-BE49-F238E27FC236}">
                <a16:creationId xmlns:a16="http://schemas.microsoft.com/office/drawing/2014/main" id="{5330EAF7-4B2D-4BE2-B0EA-0FBF793F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12" y="4590199"/>
            <a:ext cx="644129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Afbeelding 12">
            <a:extLst>
              <a:ext uri="{FF2B5EF4-FFF2-40B4-BE49-F238E27FC236}">
                <a16:creationId xmlns:a16="http://schemas.microsoft.com/office/drawing/2014/main" id="{CF2F3DA9-EA19-CAB2-970C-2E63F1A51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212" y="5349121"/>
            <a:ext cx="644129" cy="644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:c="http://schemas.openxmlformats.org/drawingml/2006/chart" xmlns:dgm="http://schemas.openxmlformats.org/drawingml/2006/diagram" xmlns:cdr="http://schemas.openxmlformats.org/drawingml/2006/chartDrawing" xmlns:wne="http://schemas.microsoft.com/office/powerpoint/2006/powerpointml" xmlns:wp="http://schemas.openxmlformats.org/drawingml/2006/powerpointprocessingDrawing" xmlns:v="urn:schemas-microsoft-com:vml" xmlns:o="urn:schemas-microsoft-com:office:office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itel 1">
            <a:extLst>
              <a:ext uri="{FF2B5EF4-FFF2-40B4-BE49-F238E27FC236}">
                <a16:creationId xmlns:a16="http://schemas.microsoft.com/office/drawing/2014/main" id="{23FD5D83-D429-7BAB-AB32-1AA1058C2CD2}"/>
              </a:ext>
            </a:extLst>
          </p:cNvPr>
          <p:cNvSpPr txBox="1">
            <a:spLocks/>
          </p:cNvSpPr>
          <p:nvPr/>
        </p:nvSpPr>
        <p:spPr>
          <a:xfrm>
            <a:off x="2146449" y="2602473"/>
            <a:ext cx="37006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wybuchowe</a:t>
            </a:r>
          </a:p>
        </p:txBody>
      </p:sp>
      <p:sp>
        <p:nvSpPr>
          <p:cNvPr id="25" name="Titel 1">
            <a:extLst>
              <a:ext uri="{FF2B5EF4-FFF2-40B4-BE49-F238E27FC236}">
                <a16:creationId xmlns:a16="http://schemas.microsoft.com/office/drawing/2014/main" id="{8C8E99BA-1BCC-4ECF-CD9A-13D48CFF21FF}"/>
              </a:ext>
            </a:extLst>
          </p:cNvPr>
          <p:cNvSpPr txBox="1">
            <a:spLocks/>
          </p:cNvSpPr>
          <p:nvPr/>
        </p:nvSpPr>
        <p:spPr>
          <a:xfrm>
            <a:off x="2146449" y="3363309"/>
            <a:ext cx="37006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łatwopalne</a:t>
            </a: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3D6EC108-6A65-7464-EC0E-FF25B2F8E6C1}"/>
              </a:ext>
            </a:extLst>
          </p:cNvPr>
          <p:cNvSpPr txBox="1">
            <a:spLocks/>
          </p:cNvSpPr>
          <p:nvPr/>
        </p:nvSpPr>
        <p:spPr>
          <a:xfrm>
            <a:off x="2146449" y="4152067"/>
            <a:ext cx="37006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utleniające</a:t>
            </a: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DDA34FAE-1742-120B-295A-C165FAFAAC67}"/>
              </a:ext>
            </a:extLst>
          </p:cNvPr>
          <p:cNvSpPr txBox="1">
            <a:spLocks/>
          </p:cNvSpPr>
          <p:nvPr/>
        </p:nvSpPr>
        <p:spPr>
          <a:xfrm>
            <a:off x="2146449" y="4905924"/>
            <a:ext cx="37006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Gazy pod ciśnieniem</a:t>
            </a:r>
          </a:p>
        </p:txBody>
      </p:sp>
      <p:sp>
        <p:nvSpPr>
          <p:cNvPr id="28" name="Titel 1">
            <a:extLst>
              <a:ext uri="{FF2B5EF4-FFF2-40B4-BE49-F238E27FC236}">
                <a16:creationId xmlns:a16="http://schemas.microsoft.com/office/drawing/2014/main" id="{7DC1034A-3935-F902-6158-FBB67B79D1FE}"/>
              </a:ext>
            </a:extLst>
          </p:cNvPr>
          <p:cNvSpPr txBox="1">
            <a:spLocks/>
          </p:cNvSpPr>
          <p:nvPr/>
        </p:nvSpPr>
        <p:spPr>
          <a:xfrm>
            <a:off x="7118475" y="2602473"/>
            <a:ext cx="37006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korodujące</a:t>
            </a:r>
          </a:p>
        </p:txBody>
      </p:sp>
      <p:sp>
        <p:nvSpPr>
          <p:cNvPr id="29" name="Titel 1">
            <a:extLst>
              <a:ext uri="{FF2B5EF4-FFF2-40B4-BE49-F238E27FC236}">
                <a16:creationId xmlns:a16="http://schemas.microsoft.com/office/drawing/2014/main" id="{4DC0B44D-8C8D-E6F1-62E1-CD32CD58A145}"/>
              </a:ext>
            </a:extLst>
          </p:cNvPr>
          <p:cNvSpPr txBox="1">
            <a:spLocks/>
          </p:cNvSpPr>
          <p:nvPr/>
        </p:nvSpPr>
        <p:spPr>
          <a:xfrm>
            <a:off x="7118475" y="3335389"/>
            <a:ext cx="370062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toksyczne</a:t>
            </a:r>
          </a:p>
        </p:txBody>
      </p:sp>
      <p:sp>
        <p:nvSpPr>
          <p:cNvPr id="30" name="Titel 1">
            <a:extLst>
              <a:ext uri="{FF2B5EF4-FFF2-40B4-BE49-F238E27FC236}">
                <a16:creationId xmlns:a16="http://schemas.microsoft.com/office/drawing/2014/main" id="{CC161FE4-DDD1-E40C-7153-82C284AA93DA}"/>
              </a:ext>
            </a:extLst>
          </p:cNvPr>
          <p:cNvSpPr txBox="1">
            <a:spLocks/>
          </p:cNvSpPr>
          <p:nvPr/>
        </p:nvSpPr>
        <p:spPr>
          <a:xfrm>
            <a:off x="7118474" y="3843291"/>
            <a:ext cx="476174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lnSpc>
                <a:spcPct val="120000"/>
              </a:lnSpc>
              <a:buClr>
                <a:srgbClr val="E30613"/>
              </a:buClr>
            </a:pPr>
            <a:r>
              <a:rPr lang="pl-PL" sz="19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drażniące, uczulające, szkodliwe</a:t>
            </a:r>
          </a:p>
        </p:txBody>
      </p:sp>
      <p:sp>
        <p:nvSpPr>
          <p:cNvPr id="31" name="Titel 1">
            <a:extLst>
              <a:ext uri="{FF2B5EF4-FFF2-40B4-BE49-F238E27FC236}">
                <a16:creationId xmlns:a16="http://schemas.microsoft.com/office/drawing/2014/main" id="{E15BD44C-848F-EA3B-AD49-21F03F0B8BFB}"/>
              </a:ext>
            </a:extLst>
          </p:cNvPr>
          <p:cNvSpPr txBox="1">
            <a:spLocks/>
          </p:cNvSpPr>
          <p:nvPr/>
        </p:nvSpPr>
        <p:spPr>
          <a:xfrm>
            <a:off x="7118475" y="4641645"/>
            <a:ext cx="490832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1900" b="0" dirty="0">
                <a:solidFill>
                  <a:schemeClr val="tx1"/>
                </a:solidFill>
                <a:latin typeface="Arial" panose="020B0604020202020204" pitchFamily="34" charset="0"/>
              </a:rPr>
              <a:t>Zagrożenie dla zdrowia przy długim narażeniu</a:t>
            </a: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DA3BA944-8D11-6852-1172-6A20B3323936}"/>
              </a:ext>
            </a:extLst>
          </p:cNvPr>
          <p:cNvSpPr txBox="1">
            <a:spLocks/>
          </p:cNvSpPr>
          <p:nvPr/>
        </p:nvSpPr>
        <p:spPr>
          <a:xfrm>
            <a:off x="7118475" y="5341741"/>
            <a:ext cx="445461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lnSpc>
                <a:spcPct val="120000"/>
              </a:lnSpc>
              <a:buClr>
                <a:srgbClr val="E30613"/>
              </a:buClr>
            </a:pPr>
            <a:r>
              <a:rPr lang="pl-PL" sz="1900" b="0" dirty="0">
                <a:solidFill>
                  <a:schemeClr val="tx1"/>
                </a:solidFill>
                <a:latin typeface="Arial" panose="020B0604020202020204" pitchFamily="34" charset="0"/>
              </a:rPr>
              <a:t>Substancja niebezpieczna dla organizmów wodnych</a:t>
            </a:r>
          </a:p>
        </p:txBody>
      </p:sp>
      <p:sp>
        <p:nvSpPr>
          <p:cNvPr id="33" name="Rechthoek 32">
            <a:extLst>
              <a:ext uri="{FF2B5EF4-FFF2-40B4-BE49-F238E27FC236}">
                <a16:creationId xmlns:a16="http://schemas.microsoft.com/office/drawing/2014/main" id="{F7C51775-7E35-BD46-FA25-D66B96438688}"/>
              </a:ext>
            </a:extLst>
          </p:cNvPr>
          <p:cNvSpPr/>
          <p:nvPr/>
        </p:nvSpPr>
        <p:spPr>
          <a:xfrm>
            <a:off x="6110705" y="2462995"/>
            <a:ext cx="759142" cy="2809692"/>
          </a:xfrm>
          <a:prstGeom prst="rect">
            <a:avLst/>
          </a:prstGeom>
          <a:noFill/>
          <a:ln w="19050">
            <a:solidFill>
              <a:srgbClr val="FFCD0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821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124A9E-09CB-99F8-17A7-5CD87ED00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08EB6E65-ADAE-50B2-3CE2-C5FFA0D9A3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3D37C41-0996-603A-7652-8BAD8367D980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C621892-D8B3-3680-DC8F-4EB86FF90D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712" t="52760" b="-1356"/>
          <a:stretch/>
        </p:blipFill>
        <p:spPr>
          <a:xfrm>
            <a:off x="1" y="1393793"/>
            <a:ext cx="5540746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31A26FF3-8EEF-91AD-5C41-D1AE390EA59F}"/>
              </a:ext>
            </a:extLst>
          </p:cNvPr>
          <p:cNvSpPr txBox="1">
            <a:spLocks/>
          </p:cNvSpPr>
          <p:nvPr/>
        </p:nvSpPr>
        <p:spPr>
          <a:xfrm>
            <a:off x="848139" y="156461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Substancje niebezpieczne uwalniające się podczas pracy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90C528-68D5-9CCB-BEFF-DB8BB0CB4C35}"/>
              </a:ext>
            </a:extLst>
          </p:cNvPr>
          <p:cNvSpPr txBox="1">
            <a:spLocks/>
          </p:cNvSpPr>
          <p:nvPr/>
        </p:nvSpPr>
        <p:spPr>
          <a:xfrm>
            <a:off x="848139" y="2637373"/>
            <a:ext cx="751819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Podczas pracy mogą uwalniać się substancje niebezpieczne: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AEF71E90-554F-8272-2343-161AAFCCF0F6}"/>
              </a:ext>
            </a:extLst>
          </p:cNvPr>
          <p:cNvSpPr txBox="1">
            <a:spLocks/>
          </p:cNvSpPr>
          <p:nvPr/>
        </p:nvSpPr>
        <p:spPr>
          <a:xfrm>
            <a:off x="848139" y="3238952"/>
            <a:ext cx="524786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Drewno: szlifowanie, frezowanie, wiercenie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6FE530AC-E8FC-60A6-CC3B-FCE9511B1EF3}"/>
              </a:ext>
            </a:extLst>
          </p:cNvPr>
          <p:cNvSpPr txBox="1">
            <a:spLocks/>
          </p:cNvSpPr>
          <p:nvPr/>
        </p:nvSpPr>
        <p:spPr>
          <a:xfrm>
            <a:off x="848139" y="3800425"/>
            <a:ext cx="524786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Kamień/ beton: wiercenie, szlifowanie itp.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D0E7026D-6E37-DF61-6CE3-5A0C866880F9}"/>
              </a:ext>
            </a:extLst>
          </p:cNvPr>
          <p:cNvSpPr txBox="1">
            <a:spLocks/>
          </p:cNvSpPr>
          <p:nvPr/>
        </p:nvSpPr>
        <p:spPr>
          <a:xfrm>
            <a:off x="848139" y="4402004"/>
            <a:ext cx="4971547" cy="7493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Olej napędowy: spalany w silniku (emisje z silników Diesla)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2F47CDA-76B4-41A9-7E86-1157B60333E2}"/>
              </a:ext>
            </a:extLst>
          </p:cNvPr>
          <p:cNvSpPr txBox="1">
            <a:spLocks/>
          </p:cNvSpPr>
          <p:nvPr/>
        </p:nvSpPr>
        <p:spPr>
          <a:xfrm>
            <a:off x="848139" y="5162841"/>
            <a:ext cx="5247861" cy="4565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Spawanie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079D345-B3EF-AB42-8C3A-42A787479AB8}"/>
              </a:ext>
            </a:extLst>
          </p:cNvPr>
          <p:cNvSpPr txBox="1">
            <a:spLocks/>
          </p:cNvSpPr>
          <p:nvPr/>
        </p:nvSpPr>
        <p:spPr>
          <a:xfrm>
            <a:off x="6104194" y="3238952"/>
            <a:ext cx="1936943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&gt; Pył drzewny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59CA2671-33B7-6303-8AA3-E35E1E44D045}"/>
              </a:ext>
            </a:extLst>
          </p:cNvPr>
          <p:cNvSpPr txBox="1">
            <a:spLocks/>
          </p:cNvSpPr>
          <p:nvPr/>
        </p:nvSpPr>
        <p:spPr>
          <a:xfrm>
            <a:off x="6104194" y="3800425"/>
            <a:ext cx="1936943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&gt; Pył kwarcowy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EDCD1588-3B42-6F54-4F9F-AD8F25BD951D}"/>
              </a:ext>
            </a:extLst>
          </p:cNvPr>
          <p:cNvSpPr txBox="1">
            <a:spLocks/>
          </p:cNvSpPr>
          <p:nvPr/>
        </p:nvSpPr>
        <p:spPr>
          <a:xfrm>
            <a:off x="6104194" y="4402004"/>
            <a:ext cx="1936943" cy="7493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&gt; DME</a:t>
            </a:r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27AC935D-0BF8-3FF9-B34F-C9BAAF9B6A13}"/>
              </a:ext>
            </a:extLst>
          </p:cNvPr>
          <p:cNvSpPr txBox="1">
            <a:spLocks/>
          </p:cNvSpPr>
          <p:nvPr/>
        </p:nvSpPr>
        <p:spPr>
          <a:xfrm>
            <a:off x="6104195" y="5162841"/>
            <a:ext cx="1936942" cy="45652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&gt; Dym spawalniczy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Blootstelling aan lasrook hangt niet alleen af van lasrookafzuiging">
            <a:extLst>
              <a:ext uri="{FF2B5EF4-FFF2-40B4-BE49-F238E27FC236}">
                <a16:creationId xmlns:a16="http://schemas.microsoft.com/office/drawing/2014/main" id="{0830F2CD-C043-C8FB-D6FC-AF52E82EA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5" r="6380"/>
          <a:stretch/>
        </p:blipFill>
        <p:spPr bwMode="auto">
          <a:xfrm>
            <a:off x="8642542" y="2801327"/>
            <a:ext cx="2701319" cy="288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2" grpId="0"/>
      <p:bldP spid="5" grpId="0"/>
      <p:bldP spid="7" grpId="0"/>
      <p:bldP spid="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9931C-FBA2-4318-03A6-748D95F3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AC83C1F4-D49E-1417-FF99-E895592B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3DAF520-FEDA-DA6B-00F8-1A918D2F8200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6B0B6EF2-7512-D001-CEE1-20065BD7B36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235" t="383" r="3628" b="51021"/>
          <a:stretch>
            <a:fillRect/>
          </a:stretch>
        </p:blipFill>
        <p:spPr>
          <a:xfrm>
            <a:off x="0" y="1427403"/>
            <a:ext cx="5606716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6FF8EB7-FABB-F789-C0F8-E0C5AFC406E6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Narażenie na substancje niebezpieczne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8CBF4B-B471-5B33-F526-4F2E57AB6F5C}"/>
              </a:ext>
            </a:extLst>
          </p:cNvPr>
          <p:cNvSpPr txBox="1">
            <a:spLocks/>
          </p:cNvSpPr>
          <p:nvPr/>
        </p:nvSpPr>
        <p:spPr>
          <a:xfrm>
            <a:off x="848139" y="2637373"/>
            <a:ext cx="572716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Wdychanie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: opary, gazy i drobne cząsteczki pyłu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53E9B98-ACEC-559B-A96E-17126B6DD802}"/>
              </a:ext>
            </a:extLst>
          </p:cNvPr>
          <p:cNvSpPr txBox="1">
            <a:spLocks/>
          </p:cNvSpPr>
          <p:nvPr/>
        </p:nvSpPr>
        <p:spPr>
          <a:xfrm>
            <a:off x="848139" y="3238952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Połknięcie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: jedzenie i palenie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13A6D7E-C842-9A61-7F9A-FF40BB7F4192}"/>
              </a:ext>
            </a:extLst>
          </p:cNvPr>
          <p:cNvSpPr txBox="1">
            <a:spLocks/>
          </p:cNvSpPr>
          <p:nvPr/>
        </p:nvSpPr>
        <p:spPr>
          <a:xfrm>
            <a:off x="848139" y="3800425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Kontakt ze skórą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: dotyk i rozpryski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49437C67-CE7B-E688-E814-F184B2A8F0FA}"/>
              </a:ext>
            </a:extLst>
          </p:cNvPr>
          <p:cNvSpPr txBox="1">
            <a:spLocks/>
          </p:cNvSpPr>
          <p:nvPr/>
        </p:nvSpPr>
        <p:spPr>
          <a:xfrm>
            <a:off x="848139" y="4981535"/>
            <a:ext cx="8706059" cy="6247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Jakie jest główne ryzyko związane z substancjami w Waszej firmie?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751F47A4-F12B-0B14-3274-A6A9569D6F9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9027" y="2461629"/>
            <a:ext cx="2003259" cy="15056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0F598D3-CA69-0B95-1CA8-D6B09B04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2" t="12749" r="1992" b="9296"/>
          <a:stretch/>
        </p:blipFill>
        <p:spPr>
          <a:xfrm>
            <a:off x="9368883" y="2334127"/>
            <a:ext cx="2198598" cy="163318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9661FA6-86D8-88EA-AC27-F905AE20E0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8861" y="3967313"/>
            <a:ext cx="1735580" cy="176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03A45-20F5-2DF8-D893-83ADA625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1E63927-AA50-0472-A7C3-76FA9DE6B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DF8CC3A-9F3F-403D-23B1-7B2732077B0A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7E14F6C-6C63-4288-714A-5C84688A94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030" t="54013" r="-1" b="-2609"/>
          <a:stretch>
            <a:fillRect/>
          </a:stretch>
        </p:blipFill>
        <p:spPr>
          <a:xfrm>
            <a:off x="0" y="1419830"/>
            <a:ext cx="3262066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EFB888CF-2DDE-0A4E-827B-D4A3EFA9F96A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3011885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Poważne skutki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92003D6-A7F3-899C-85EF-D9801F6D1D01}"/>
              </a:ext>
            </a:extLst>
          </p:cNvPr>
          <p:cNvSpPr txBox="1">
            <a:spLocks/>
          </p:cNvSpPr>
          <p:nvPr/>
        </p:nvSpPr>
        <p:spPr>
          <a:xfrm>
            <a:off x="848139" y="2637373"/>
            <a:ext cx="761878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1.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Szkodliwość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substancji dla zdrowia (rodzaj)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CF7E396F-16D1-55CA-CC01-2D79121A5619}"/>
              </a:ext>
            </a:extLst>
          </p:cNvPr>
          <p:cNvSpPr txBox="1">
            <a:spLocks/>
          </p:cNvSpPr>
          <p:nvPr/>
        </p:nvSpPr>
        <p:spPr>
          <a:xfrm>
            <a:off x="848139" y="3238952"/>
            <a:ext cx="680908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2.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Ilość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, na którą jest się narażonym (stopień)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0167A754-C7E3-7908-D87D-789A428EABD6}"/>
              </a:ext>
            </a:extLst>
          </p:cNvPr>
          <p:cNvSpPr txBox="1">
            <a:spLocks/>
          </p:cNvSpPr>
          <p:nvPr/>
        </p:nvSpPr>
        <p:spPr>
          <a:xfrm>
            <a:off x="848139" y="3800425"/>
            <a:ext cx="6250676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3.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Czas trwania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narażenia (czas)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87002AFD-CFF4-DBC2-71E7-B47CFA938AC1}"/>
              </a:ext>
            </a:extLst>
          </p:cNvPr>
          <p:cNvSpPr txBox="1">
            <a:spLocks/>
          </p:cNvSpPr>
          <p:nvPr/>
        </p:nvSpPr>
        <p:spPr>
          <a:xfrm>
            <a:off x="848140" y="4440543"/>
            <a:ext cx="6809087" cy="124637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Uwaga:</a:t>
            </a:r>
          </a:p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istnieją substancje, które mogą powodować (poważne) skutki dopiero po dłuższym okresie (np. dym spawalniczy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 rozpuszczalniki)</a:t>
            </a:r>
          </a:p>
        </p:txBody>
      </p:sp>
      <p:pic>
        <p:nvPicPr>
          <p:cNvPr id="6" name="Picture 2" descr="Tips om veilig met gevaarlijke stoffen te werken | Sazas">
            <a:extLst>
              <a:ext uri="{FF2B5EF4-FFF2-40B4-BE49-F238E27FC236}">
                <a16:creationId xmlns:a16="http://schemas.microsoft.com/office/drawing/2014/main" id="{02519D6A-6374-0DD9-51E6-43DCB8974D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65" t="6548" r="7936"/>
          <a:stretch/>
        </p:blipFill>
        <p:spPr bwMode="auto">
          <a:xfrm>
            <a:off x="8383711" y="1758868"/>
            <a:ext cx="3011885" cy="398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4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DC38A-D007-FE5F-9D5D-FD3E7AEDE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917BACD0-ED99-3244-E75C-17A777C93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6BC4387-7822-E05B-21E7-67F40FD66179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Substancje niebezpieczne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01ABC83A-9231-76A9-5584-139C8D3DF3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73" t="53660" r="-1" b="-2256"/>
          <a:stretch>
            <a:fillRect/>
          </a:stretch>
        </p:blipFill>
        <p:spPr>
          <a:xfrm>
            <a:off x="1" y="1391909"/>
            <a:ext cx="6608690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CDC20D2-719B-584D-E3DA-77FB393D4AD4}"/>
              </a:ext>
            </a:extLst>
          </p:cNvPr>
          <p:cNvSpPr txBox="1">
            <a:spLocks/>
          </p:cNvSpPr>
          <p:nvPr/>
        </p:nvSpPr>
        <p:spPr>
          <a:xfrm>
            <a:off x="848138" y="1668379"/>
            <a:ext cx="626487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Skutki działania substancji niebezpiecznych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E80249D3-EA69-13F8-B527-C526D7D8392A}"/>
              </a:ext>
            </a:extLst>
          </p:cNvPr>
          <p:cNvSpPr txBox="1">
            <a:spLocks/>
          </p:cNvSpPr>
          <p:nvPr/>
        </p:nvSpPr>
        <p:spPr>
          <a:xfrm>
            <a:off x="848138" y="2637373"/>
            <a:ext cx="11141611" cy="64479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 niebezpieczne mogą mieć zarówno </a:t>
            </a:r>
            <a:r>
              <a:rPr lang="pl-PL" sz="2000" b="0" i="1" dirty="0">
                <a:solidFill>
                  <a:schemeClr val="tx1"/>
                </a:solidFill>
                <a:latin typeface="Arial" panose="020B0604020202020204" pitchFamily="34" charset="0"/>
              </a:rPr>
              <a:t>skutki natychmiastowe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, jak i </a:t>
            </a:r>
            <a:r>
              <a:rPr lang="pl-PL" sz="2000" b="0" i="1" dirty="0">
                <a:solidFill>
                  <a:schemeClr val="tx1"/>
                </a:solidFill>
                <a:latin typeface="Arial" panose="020B0604020202020204" pitchFamily="34" charset="0"/>
              </a:rPr>
              <a:t>długoterminowe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. 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1B33FE0-4AD3-4EFD-D12B-8F2E3F223126}"/>
              </a:ext>
            </a:extLst>
          </p:cNvPr>
          <p:cNvSpPr txBox="1">
            <a:spLocks/>
          </p:cNvSpPr>
          <p:nvPr/>
        </p:nvSpPr>
        <p:spPr>
          <a:xfrm>
            <a:off x="848139" y="3282164"/>
            <a:ext cx="9726792" cy="10748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Skutek natychmiastowy: 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wdychanie rozpuszczalników: bóle i zawroty głowy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Wdychanie chromu (VI): </a:t>
            </a:r>
            <a:r>
              <a:rPr lang="pl-PL" sz="2000" b="0" i="1" dirty="0">
                <a:solidFill>
                  <a:schemeClr val="tx1"/>
                </a:solidFill>
                <a:latin typeface="Arial" panose="020B0604020202020204" pitchFamily="34" charset="0"/>
              </a:rPr>
              <a:t>- (brak skutków natychmiastowych)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1E44E04C-2FE5-7727-7BEA-77893B2E5DB6}"/>
              </a:ext>
            </a:extLst>
          </p:cNvPr>
          <p:cNvSpPr txBox="1">
            <a:spLocks/>
          </p:cNvSpPr>
          <p:nvPr/>
        </p:nvSpPr>
        <p:spPr>
          <a:xfrm>
            <a:off x="843169" y="4505235"/>
            <a:ext cx="10836637" cy="10748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Skutek długoterminowy: 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wieloletnie wdychanie rozpuszczalników: uszkodzenie układu nerwowego (ZZSK lub choroba Bechterewa)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Wdychanie chromu (VI): 10–20 lat później - rak płuc lub astma</a:t>
            </a:r>
          </a:p>
        </p:txBody>
      </p:sp>
    </p:spTree>
    <p:extLst>
      <p:ext uri="{BB962C8B-B14F-4D97-AF65-F5344CB8AC3E}">
        <p14:creationId xmlns:p14="http://schemas.microsoft.com/office/powerpoint/2010/main" val="3140417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theme/theme1.xml><?xml version="1.0" encoding="utf-8"?>
<a:theme xmlns:a="http://schemas.openxmlformats.org/drawingml/2006/main" name="Kantoorthema">
  <a:themeElements>
    <a:clrScheme name="5xbeter">
      <a:dk1>
        <a:srgbClr val="000000"/>
      </a:dk1>
      <a:lt1>
        <a:srgbClr val="FFFFFF"/>
      </a:lt1>
      <a:dk2>
        <a:srgbClr val="646464"/>
      </a:dk2>
      <a:lt2>
        <a:srgbClr val="E6E6E6"/>
      </a:lt2>
      <a:accent1>
        <a:srgbClr val="00A3DA"/>
      </a:accent1>
      <a:accent2>
        <a:srgbClr val="E10512"/>
      </a:accent2>
      <a:accent3>
        <a:srgbClr val="00A3DA"/>
      </a:accent3>
      <a:accent4>
        <a:srgbClr val="E10512"/>
      </a:accent4>
      <a:accent5>
        <a:srgbClr val="00A3D9"/>
      </a:accent5>
      <a:accent6>
        <a:srgbClr val="E10512"/>
      </a:accent6>
      <a:hlink>
        <a:srgbClr val="00A3DA"/>
      </a:hlink>
      <a:folHlink>
        <a:srgbClr val="007D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35E5029A4B049BAFB1E9ECA40A866" ma:contentTypeVersion="15" ma:contentTypeDescription="Een nieuw document maken." ma:contentTypeScope="" ma:versionID="1c2d3aaf1ceab3cb34c24d6fc1e8e236">
  <xsd:schema xmlns:xsd="http://www.w3.org/2001/XMLSchema" xmlns:xs="http://www.w3.org/2001/XMLSchema" xmlns:p="http://schemas.microsoft.com/office/2006/metadata/properties" xmlns:ns2="12fdb8f7-ceea-45b3-9244-f9361c6821fe" xmlns:ns3="cff0c8fd-28a4-4f13-a2ff-adbaff7ad42a" targetNamespace="http://schemas.microsoft.com/office/2006/metadata/properties" ma:root="true" ma:fieldsID="b8e44fd77a69f173c505d2dfcc583ba2" ns2:_="" ns3:_="">
    <xsd:import namespace="12fdb8f7-ceea-45b3-9244-f9361c6821fe"/>
    <xsd:import namespace="cff0c8fd-28a4-4f13-a2ff-adbaff7ad4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b8f7-ceea-45b3-9244-f9361c6821f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7e97178-e81f-434c-919c-7bb840579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0c8fd-28a4-4f13-a2ff-adbaff7ad42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1c0fcab-f1df-433f-b77d-b59fcc1d03d4}" ma:internalName="TaxCatchAll" ma:showField="CatchAllData" ma:web="cff0c8fd-28a4-4f13-a2ff-adbaff7ad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fdb8f7-ceea-45b3-9244-f9361c6821fe">
      <Terms xmlns="http://schemas.microsoft.com/office/infopath/2007/PartnerControls"/>
    </lcf76f155ced4ddcb4097134ff3c332f>
    <TaxCatchAll xmlns="cff0c8fd-28a4-4f13-a2ff-adbaff7ad42a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55DC5A5-42B4-48A1-B9E4-F9DB152113DC}"/>
</file>

<file path=customXml/itemProps2.xml><?xml version="1.0" encoding="utf-8"?>
<ds:datastoreItem xmlns:ds="http://schemas.openxmlformats.org/officeDocument/2006/customXml" ds:itemID="{C0318667-8952-4FEB-916D-4A4335B5F7F9}">
  <ds:schemaRefs>
    <ds:schemaRef ds:uri="http://purl.org/dc/elements/1.1/"/>
    <ds:schemaRef ds:uri="http://purl.org/dc/terms/"/>
    <ds:schemaRef ds:uri="http://schemas.microsoft.com/office/2006/metadata/properties"/>
    <ds:schemaRef ds:uri="http://schemas.microsoft.com/office/2006/documentManagement/types"/>
    <ds:schemaRef ds:uri="72982cc6-c024-4b6f-8e11-1f4ac6243d2b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aa0361cd-42d1-45f5-afcd-cf31d520fd2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DF4079-7F60-4382-92FC-84776B4298A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1090</TotalTime>
  <Words>1073</Words>
  <Application>Microsoft Macintosh PowerPoint</Application>
  <PresentationFormat>Breedbeeld</PresentationFormat>
  <Paragraphs>140</Paragraphs>
  <Slides>17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3</vt:i4>
      </vt:variant>
      <vt:variant>
        <vt:lpstr>Diatitels</vt:lpstr>
      </vt:variant>
      <vt:variant>
        <vt:i4>17</vt:i4>
      </vt:variant>
    </vt:vector>
  </HeadingPairs>
  <TitlesOfParts>
    <vt:vector size="23" baseType="lpstr">
      <vt:lpstr>Aptos</vt:lpstr>
      <vt:lpstr>Arial</vt:lpstr>
      <vt:lpstr>Lato</vt:lpstr>
      <vt:lpstr>Kantoorthema</vt:lpstr>
      <vt:lpstr>Aangepast ontwerp</vt:lpstr>
      <vt:lpstr>1_Aangepast ontwerp</vt:lpstr>
      <vt:lpstr>Szkolenie BHP Substancje niebezpieczne</vt:lpstr>
      <vt:lpstr>Spis treści</vt:lpstr>
      <vt:lpstr>Substancje niebezpieczne to substancje, które mogą stwarzać zagrożenie dla bezpieczeństwa i zdrowia pracowników.  Substancje te mogą być obecne w zapakowanych produktach, np. w środkach smarnych. Również podczas pracy mogą uwalniać się substancje niebezpieczne.  Przykładem może być dym spawalniczy.  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BHP Substancje niebezpieczne</dc:title>
  <dc:creator>Twan Schellekens</dc:creator>
  <cp:lastModifiedBy>Twan Schellekens</cp:lastModifiedBy>
  <cp:revision>129</cp:revision>
  <dcterms:created xsi:type="dcterms:W3CDTF">2024-07-18T10:20:34Z</dcterms:created>
  <dcterms:modified xsi:type="dcterms:W3CDTF">2025-09-29T06:57:11Z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0x010100CB935E5029A4B049BAFB1E9ECA40A866</vt:lpwstr>
  </property>
  <property fmtid="{D5CDD505-2E9C-101B-9397-08002B2CF9AE}" pid="3" name="MediaServiceImageTags">
    <vt:lpwstr/>
  </property>
</Properties>
</file>